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
  </p:notesMasterIdLst>
  <p:handoutMasterIdLst>
    <p:handoutMasterId r:id="rId7"/>
  </p:handoutMasterIdLst>
  <p:sldIdLst>
    <p:sldId id="263" r:id="rId2"/>
    <p:sldId id="256" r:id="rId3"/>
    <p:sldId id="257" r:id="rId4"/>
    <p:sldId id="258" r:id="rId5"/>
  </p:sldIdLst>
  <p:sldSz cx="6858000" cy="10261600"/>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32">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06AD"/>
    <a:srgbClr val="FFFF99"/>
    <a:srgbClr val="FF99FF"/>
    <a:srgbClr val="AC0434"/>
    <a:srgbClr val="03EB2F"/>
    <a:srgbClr val="CC00CC"/>
    <a:srgbClr val="FF9900"/>
    <a:srgbClr val="DAD636"/>
    <a:srgbClr val="C4C448"/>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56" autoAdjust="0"/>
  </p:normalViewPr>
  <p:slideViewPr>
    <p:cSldViewPr>
      <p:cViewPr varScale="1">
        <p:scale>
          <a:sx n="56" d="100"/>
          <a:sy n="56" d="100"/>
        </p:scale>
        <p:origin x="-1962" y="-90"/>
      </p:cViewPr>
      <p:guideLst>
        <p:guide orient="horz" pos="3232"/>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600" cy="500697"/>
          </a:xfrm>
          <a:prstGeom prst="rect">
            <a:avLst/>
          </a:prstGeom>
        </p:spPr>
        <p:txBody>
          <a:bodyPr vert="horz" lIns="92262" tIns="46131" rIns="92262" bIns="46131" rtlCol="0"/>
          <a:lstStyle>
            <a:lvl1pPr algn="l">
              <a:defRPr sz="1200"/>
            </a:lvl1pPr>
          </a:lstStyle>
          <a:p>
            <a:endParaRPr lang="en-GB"/>
          </a:p>
        </p:txBody>
      </p:sp>
      <p:sp>
        <p:nvSpPr>
          <p:cNvPr id="3" name="Date Placeholder 2"/>
          <p:cNvSpPr>
            <a:spLocks noGrp="1"/>
          </p:cNvSpPr>
          <p:nvPr>
            <p:ph type="dt" sz="quarter" idx="1"/>
          </p:nvPr>
        </p:nvSpPr>
        <p:spPr>
          <a:xfrm>
            <a:off x="3897608" y="0"/>
            <a:ext cx="2982600" cy="500697"/>
          </a:xfrm>
          <a:prstGeom prst="rect">
            <a:avLst/>
          </a:prstGeom>
        </p:spPr>
        <p:txBody>
          <a:bodyPr vert="horz" lIns="92262" tIns="46131" rIns="92262" bIns="46131" rtlCol="0"/>
          <a:lstStyle>
            <a:lvl1pPr algn="r">
              <a:defRPr sz="1200"/>
            </a:lvl1pPr>
          </a:lstStyle>
          <a:p>
            <a:fld id="{59CF78C4-B1CF-47A6-B24F-3283E4311943}" type="datetimeFigureOut">
              <a:rPr lang="en-GB" smtClean="0"/>
              <a:pPr/>
              <a:t>30/08/2018</a:t>
            </a:fld>
            <a:endParaRPr lang="en-GB"/>
          </a:p>
        </p:txBody>
      </p:sp>
      <p:sp>
        <p:nvSpPr>
          <p:cNvPr id="4" name="Footer Placeholder 3"/>
          <p:cNvSpPr>
            <a:spLocks noGrp="1"/>
          </p:cNvSpPr>
          <p:nvPr>
            <p:ph type="ftr" sz="quarter" idx="2"/>
          </p:nvPr>
        </p:nvSpPr>
        <p:spPr>
          <a:xfrm>
            <a:off x="1" y="9513242"/>
            <a:ext cx="2982600" cy="500696"/>
          </a:xfrm>
          <a:prstGeom prst="rect">
            <a:avLst/>
          </a:prstGeom>
        </p:spPr>
        <p:txBody>
          <a:bodyPr vert="horz" lIns="92262" tIns="46131" rIns="92262" bIns="46131" rtlCol="0" anchor="b"/>
          <a:lstStyle>
            <a:lvl1pPr algn="l">
              <a:defRPr sz="1200"/>
            </a:lvl1pPr>
          </a:lstStyle>
          <a:p>
            <a:endParaRPr lang="en-GB"/>
          </a:p>
        </p:txBody>
      </p:sp>
      <p:sp>
        <p:nvSpPr>
          <p:cNvPr id="5" name="Slide Number Placeholder 4"/>
          <p:cNvSpPr>
            <a:spLocks noGrp="1"/>
          </p:cNvSpPr>
          <p:nvPr>
            <p:ph type="sldNum" sz="quarter" idx="3"/>
          </p:nvPr>
        </p:nvSpPr>
        <p:spPr>
          <a:xfrm>
            <a:off x="3897608" y="9513242"/>
            <a:ext cx="2982600" cy="500696"/>
          </a:xfrm>
          <a:prstGeom prst="rect">
            <a:avLst/>
          </a:prstGeom>
        </p:spPr>
        <p:txBody>
          <a:bodyPr vert="horz" lIns="92262" tIns="46131" rIns="92262" bIns="46131" rtlCol="0" anchor="b"/>
          <a:lstStyle>
            <a:lvl1pPr algn="r">
              <a:defRPr sz="1200"/>
            </a:lvl1pPr>
          </a:lstStyle>
          <a:p>
            <a:fld id="{6F18C047-8D9E-41E4-A906-C23DF690634B}" type="slidenum">
              <a:rPr lang="en-GB" smtClean="0"/>
              <a:pPr/>
              <a:t>‹#›</a:t>
            </a:fld>
            <a:endParaRPr lang="en-GB"/>
          </a:p>
        </p:txBody>
      </p:sp>
    </p:spTree>
    <p:extLst>
      <p:ext uri="{BB962C8B-B14F-4D97-AF65-F5344CB8AC3E}">
        <p14:creationId xmlns="" xmlns:p14="http://schemas.microsoft.com/office/powerpoint/2010/main" val="124181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600" cy="500697"/>
          </a:xfrm>
          <a:prstGeom prst="rect">
            <a:avLst/>
          </a:prstGeom>
        </p:spPr>
        <p:txBody>
          <a:bodyPr vert="horz" lIns="92262" tIns="46131" rIns="92262" bIns="46131" rtlCol="0"/>
          <a:lstStyle>
            <a:lvl1pPr algn="l">
              <a:defRPr sz="1200"/>
            </a:lvl1pPr>
          </a:lstStyle>
          <a:p>
            <a:endParaRPr lang="en-GB"/>
          </a:p>
        </p:txBody>
      </p:sp>
      <p:sp>
        <p:nvSpPr>
          <p:cNvPr id="3" name="Date Placeholder 2"/>
          <p:cNvSpPr>
            <a:spLocks noGrp="1"/>
          </p:cNvSpPr>
          <p:nvPr>
            <p:ph type="dt" idx="1"/>
          </p:nvPr>
        </p:nvSpPr>
        <p:spPr>
          <a:xfrm>
            <a:off x="3897608" y="0"/>
            <a:ext cx="2982600" cy="500697"/>
          </a:xfrm>
          <a:prstGeom prst="rect">
            <a:avLst/>
          </a:prstGeom>
        </p:spPr>
        <p:txBody>
          <a:bodyPr vert="horz" lIns="92262" tIns="46131" rIns="92262" bIns="46131" rtlCol="0"/>
          <a:lstStyle>
            <a:lvl1pPr algn="r">
              <a:defRPr sz="1200"/>
            </a:lvl1pPr>
          </a:lstStyle>
          <a:p>
            <a:fld id="{0232A01D-4143-4D9D-9029-2A592C7E641A}" type="datetimeFigureOut">
              <a:rPr lang="en-GB" smtClean="0"/>
              <a:pPr/>
              <a:t>30/08/2018</a:t>
            </a:fld>
            <a:endParaRPr lang="en-GB"/>
          </a:p>
        </p:txBody>
      </p:sp>
      <p:sp>
        <p:nvSpPr>
          <p:cNvPr id="4" name="Slide Image Placeholder 3"/>
          <p:cNvSpPr>
            <a:spLocks noGrp="1" noRot="1" noChangeAspect="1"/>
          </p:cNvSpPr>
          <p:nvPr>
            <p:ph type="sldImg" idx="2"/>
          </p:nvPr>
        </p:nvSpPr>
        <p:spPr>
          <a:xfrm>
            <a:off x="2187575" y="752475"/>
            <a:ext cx="2508250" cy="3754438"/>
          </a:xfrm>
          <a:prstGeom prst="rect">
            <a:avLst/>
          </a:prstGeom>
          <a:noFill/>
          <a:ln w="12700">
            <a:solidFill>
              <a:prstClr val="black"/>
            </a:solidFill>
          </a:ln>
        </p:spPr>
        <p:txBody>
          <a:bodyPr vert="horz" lIns="92262" tIns="46131" rIns="92262" bIns="46131" rtlCol="0" anchor="ctr"/>
          <a:lstStyle/>
          <a:p>
            <a:endParaRPr lang="en-GB"/>
          </a:p>
        </p:txBody>
      </p:sp>
      <p:sp>
        <p:nvSpPr>
          <p:cNvPr id="5" name="Notes Placeholder 4"/>
          <p:cNvSpPr>
            <a:spLocks noGrp="1"/>
          </p:cNvSpPr>
          <p:nvPr>
            <p:ph type="body" sz="quarter" idx="3"/>
          </p:nvPr>
        </p:nvSpPr>
        <p:spPr>
          <a:xfrm>
            <a:off x="688665" y="4757421"/>
            <a:ext cx="5504486" cy="4506273"/>
          </a:xfrm>
          <a:prstGeom prst="rect">
            <a:avLst/>
          </a:prstGeom>
        </p:spPr>
        <p:txBody>
          <a:bodyPr vert="horz" lIns="92262" tIns="46131" rIns="92262" bIns="461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513242"/>
            <a:ext cx="2982600" cy="500696"/>
          </a:xfrm>
          <a:prstGeom prst="rect">
            <a:avLst/>
          </a:prstGeom>
        </p:spPr>
        <p:txBody>
          <a:bodyPr vert="horz" lIns="92262" tIns="46131" rIns="92262" bIns="46131" rtlCol="0" anchor="b"/>
          <a:lstStyle>
            <a:lvl1pPr algn="l">
              <a:defRPr sz="1200"/>
            </a:lvl1pPr>
          </a:lstStyle>
          <a:p>
            <a:endParaRPr lang="en-GB"/>
          </a:p>
        </p:txBody>
      </p:sp>
      <p:sp>
        <p:nvSpPr>
          <p:cNvPr id="7" name="Slide Number Placeholder 6"/>
          <p:cNvSpPr>
            <a:spLocks noGrp="1"/>
          </p:cNvSpPr>
          <p:nvPr>
            <p:ph type="sldNum" sz="quarter" idx="5"/>
          </p:nvPr>
        </p:nvSpPr>
        <p:spPr>
          <a:xfrm>
            <a:off x="3897608" y="9513242"/>
            <a:ext cx="2982600" cy="500696"/>
          </a:xfrm>
          <a:prstGeom prst="rect">
            <a:avLst/>
          </a:prstGeom>
        </p:spPr>
        <p:txBody>
          <a:bodyPr vert="horz" lIns="92262" tIns="46131" rIns="92262" bIns="46131" rtlCol="0" anchor="b"/>
          <a:lstStyle>
            <a:lvl1pPr algn="r">
              <a:defRPr sz="1200"/>
            </a:lvl1pPr>
          </a:lstStyle>
          <a:p>
            <a:fld id="{BFA897A4-582B-4E68-9A5E-5454145163CA}" type="slidenum">
              <a:rPr lang="en-GB" smtClean="0"/>
              <a:pPr/>
              <a:t>‹#›</a:t>
            </a:fld>
            <a:endParaRPr lang="en-GB"/>
          </a:p>
        </p:txBody>
      </p:sp>
    </p:spTree>
    <p:extLst>
      <p:ext uri="{BB962C8B-B14F-4D97-AF65-F5344CB8AC3E}">
        <p14:creationId xmlns="" xmlns:p14="http://schemas.microsoft.com/office/powerpoint/2010/main" val="88644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smtClean="0">
              <a:solidFill>
                <a:schemeClr val="accent6">
                  <a:lumMod val="75000"/>
                </a:schemeClr>
              </a:solidFill>
            </a:endParaRPr>
          </a:p>
          <a:p>
            <a:r>
              <a:rPr lang="en-GB" b="1" dirty="0" smtClean="0">
                <a:solidFill>
                  <a:schemeClr val="accent6">
                    <a:lumMod val="75000"/>
                  </a:schemeClr>
                </a:solidFill>
              </a:rPr>
              <a:t>			</a:t>
            </a:r>
            <a:endParaRPr lang="en-GB" dirty="0"/>
          </a:p>
        </p:txBody>
      </p:sp>
      <p:sp>
        <p:nvSpPr>
          <p:cNvPr id="4" name="Slide Number Placeholder 3"/>
          <p:cNvSpPr>
            <a:spLocks noGrp="1"/>
          </p:cNvSpPr>
          <p:nvPr>
            <p:ph type="sldNum" sz="quarter" idx="10"/>
          </p:nvPr>
        </p:nvSpPr>
        <p:spPr/>
        <p:txBody>
          <a:bodyPr/>
          <a:lstStyle/>
          <a:p>
            <a:fld id="{BFA897A4-582B-4E68-9A5E-5454145163CA}" type="slidenum">
              <a:rPr lang="en-GB" smtClean="0"/>
              <a:pPr/>
              <a:t>1</a:t>
            </a:fld>
            <a:endParaRPr lang="en-GB"/>
          </a:p>
        </p:txBody>
      </p:sp>
    </p:spTree>
    <p:extLst>
      <p:ext uri="{BB962C8B-B14F-4D97-AF65-F5344CB8AC3E}">
        <p14:creationId xmlns="" xmlns:p14="http://schemas.microsoft.com/office/powerpoint/2010/main" val="399022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smtClean="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BFA897A4-582B-4E68-9A5E-5454145163CA}" type="slidenum">
              <a:rPr lang="en-GB" smtClean="0"/>
              <a:pPr/>
              <a:t>3</a:t>
            </a:fld>
            <a:endParaRPr lang="en-GB"/>
          </a:p>
        </p:txBody>
      </p:sp>
    </p:spTree>
    <p:extLst>
      <p:ext uri="{BB962C8B-B14F-4D97-AF65-F5344CB8AC3E}">
        <p14:creationId xmlns="" xmlns:p14="http://schemas.microsoft.com/office/powerpoint/2010/main" val="398893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A897A4-582B-4E68-9A5E-5454145163CA}" type="slidenum">
              <a:rPr lang="en-GB" smtClean="0"/>
              <a:pPr/>
              <a:t>4</a:t>
            </a:fld>
            <a:endParaRPr lang="en-GB"/>
          </a:p>
        </p:txBody>
      </p:sp>
    </p:spTree>
    <p:extLst>
      <p:ext uri="{BB962C8B-B14F-4D97-AF65-F5344CB8AC3E}">
        <p14:creationId xmlns="" xmlns:p14="http://schemas.microsoft.com/office/powerpoint/2010/main" val="301522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187752"/>
            <a:ext cx="5829300" cy="219959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814908"/>
            <a:ext cx="4800600" cy="26224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59471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366601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93843"/>
            <a:ext cx="1157288" cy="1264647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80" y="593843"/>
            <a:ext cx="3357563" cy="126464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314288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39106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594030"/>
            <a:ext cx="5829300" cy="2038068"/>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349308"/>
            <a:ext cx="5829300" cy="224472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100042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80" y="3458544"/>
            <a:ext cx="2257425" cy="978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5" y="3458544"/>
            <a:ext cx="2257425" cy="978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3217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410939"/>
            <a:ext cx="6172200" cy="171026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5" y="2296985"/>
            <a:ext cx="3030141" cy="9572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5" y="3254257"/>
            <a:ext cx="3030141" cy="59122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4" y="2296985"/>
            <a:ext cx="3031331" cy="9572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4" y="3254257"/>
            <a:ext cx="3031331" cy="59122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90995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136166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152069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5" y="408565"/>
            <a:ext cx="2256235" cy="173877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92" y="408569"/>
            <a:ext cx="3833813" cy="87579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5" y="2147337"/>
            <a:ext cx="2256235" cy="70192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229567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7183120"/>
            <a:ext cx="4114800" cy="84800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916893"/>
            <a:ext cx="4114800" cy="6156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8031128"/>
            <a:ext cx="4114800" cy="1204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244C1-7549-4E5D-A7B8-244BFCA17EF8}" type="datetimeFigureOut">
              <a:rPr lang="en-GB" smtClean="0"/>
              <a:pPr/>
              <a:t>30/08/2018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11154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410939"/>
            <a:ext cx="6172200" cy="171026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94375"/>
            <a:ext cx="6172200" cy="67721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510988"/>
            <a:ext cx="1600200" cy="546335"/>
          </a:xfrm>
          <a:prstGeom prst="rect">
            <a:avLst/>
          </a:prstGeom>
        </p:spPr>
        <p:txBody>
          <a:bodyPr vert="horz" lIns="91440" tIns="45720" rIns="91440" bIns="45720" rtlCol="0" anchor="ctr"/>
          <a:lstStyle>
            <a:lvl1pPr algn="l">
              <a:defRPr sz="1200">
                <a:solidFill>
                  <a:schemeClr val="tx1">
                    <a:tint val="75000"/>
                  </a:schemeClr>
                </a:solidFill>
              </a:defRPr>
            </a:lvl1pPr>
          </a:lstStyle>
          <a:p>
            <a:fld id="{34B244C1-7549-4E5D-A7B8-244BFCA17EF8}" type="datetimeFigureOut">
              <a:rPr lang="en-GB" smtClean="0"/>
              <a:pPr/>
              <a:t>30/08/2018</a:t>
            </a:fld>
            <a:endParaRPr lang="en-GB"/>
          </a:p>
        </p:txBody>
      </p:sp>
      <p:sp>
        <p:nvSpPr>
          <p:cNvPr id="5" name="Footer Placeholder 4"/>
          <p:cNvSpPr>
            <a:spLocks noGrp="1"/>
          </p:cNvSpPr>
          <p:nvPr>
            <p:ph type="ftr" sz="quarter" idx="3"/>
          </p:nvPr>
        </p:nvSpPr>
        <p:spPr>
          <a:xfrm>
            <a:off x="2343150" y="9510988"/>
            <a:ext cx="2171700" cy="54633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510988"/>
            <a:ext cx="1600200" cy="546335"/>
          </a:xfrm>
          <a:prstGeom prst="rect">
            <a:avLst/>
          </a:prstGeom>
        </p:spPr>
        <p:txBody>
          <a:bodyPr vert="horz" lIns="91440" tIns="45720" rIns="91440" bIns="45720" rtlCol="0" anchor="ctr"/>
          <a:lstStyle>
            <a:lvl1pPr algn="r">
              <a:defRPr sz="1200">
                <a:solidFill>
                  <a:schemeClr val="tx1">
                    <a:tint val="75000"/>
                  </a:schemeClr>
                </a:solidFill>
              </a:defRPr>
            </a:lvl1pPr>
          </a:lstStyle>
          <a:p>
            <a:fld id="{B6C90599-89F3-4B70-8BFC-FD248F3CDDFC}" type="slidenum">
              <a:rPr lang="en-GB" smtClean="0"/>
              <a:pPr/>
              <a:t>‹#›</a:t>
            </a:fld>
            <a:endParaRPr lang="en-GB"/>
          </a:p>
        </p:txBody>
      </p:sp>
    </p:spTree>
    <p:extLst>
      <p:ext uri="{BB962C8B-B14F-4D97-AF65-F5344CB8AC3E}">
        <p14:creationId xmlns="" xmlns:p14="http://schemas.microsoft.com/office/powerpoint/2010/main" val="22804001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8640" y="8974927"/>
            <a:ext cx="1614587" cy="1052417"/>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30352" y="8972189"/>
            <a:ext cx="1681381" cy="1035142"/>
          </a:xfrm>
          <a:prstGeom prst="rect">
            <a:avLst/>
          </a:prstGeom>
        </p:spPr>
      </p:pic>
      <p:sp>
        <p:nvSpPr>
          <p:cNvPr id="14" name="Rectangle 13"/>
          <p:cNvSpPr/>
          <p:nvPr/>
        </p:nvSpPr>
        <p:spPr>
          <a:xfrm>
            <a:off x="223239" y="183819"/>
            <a:ext cx="3081293" cy="461665"/>
          </a:xfrm>
          <a:prstGeom prst="rect">
            <a:avLst/>
          </a:prstGeom>
        </p:spPr>
        <p:txBody>
          <a:bodyPr wrap="none">
            <a:spAutoFit/>
          </a:bodyPr>
          <a:lstStyle/>
          <a:p>
            <a:pPr algn="ctr"/>
            <a:r>
              <a:rPr lang="en-GB" sz="2400" b="1" dirty="0" smtClean="0">
                <a:solidFill>
                  <a:schemeClr val="accent5">
                    <a:lumMod val="75000"/>
                  </a:schemeClr>
                </a:solidFill>
              </a:rPr>
              <a:t>About the Museum      </a:t>
            </a:r>
            <a:endParaRPr lang="en-GB" sz="2400" b="1" dirty="0">
              <a:solidFill>
                <a:schemeClr val="accent5">
                  <a:lumMod val="75000"/>
                </a:schemeClr>
              </a:solidFill>
            </a:endParaRPr>
          </a:p>
        </p:txBody>
      </p:sp>
      <p:sp>
        <p:nvSpPr>
          <p:cNvPr id="22" name="Text Box 2"/>
          <p:cNvSpPr txBox="1">
            <a:spLocks noChangeArrowheads="1"/>
          </p:cNvSpPr>
          <p:nvPr/>
        </p:nvSpPr>
        <p:spPr bwMode="auto">
          <a:xfrm>
            <a:off x="70747" y="4004515"/>
            <a:ext cx="4779533" cy="1126624"/>
          </a:xfrm>
          <a:prstGeom prst="rect">
            <a:avLst/>
          </a:prstGeom>
          <a:noFill/>
          <a:ln w="9525">
            <a:noFill/>
            <a:miter lim="800000"/>
            <a:headEnd/>
            <a:tailEnd/>
          </a:ln>
        </p:spPr>
        <p:txBody>
          <a:bodyPr rot="0" vert="horz" wrap="square" lIns="91440" tIns="45720" rIns="91440" bIns="45720" anchor="t" anchorCtr="0">
            <a:noAutofit/>
          </a:bodyPr>
          <a:lstStyle/>
          <a:p>
            <a:pPr>
              <a:lnSpc>
                <a:spcPct val="120000"/>
              </a:lnSpc>
              <a:spcAft>
                <a:spcPts val="1000"/>
              </a:spcAft>
            </a:pPr>
            <a:r>
              <a:rPr lang="en-GB" sz="1000" dirty="0">
                <a:solidFill>
                  <a:srgbClr val="4D4436"/>
                </a:solidFill>
                <a:effectLst/>
                <a:latin typeface="Cambria" panose="02040503050406030204" pitchFamily="18" charset="0"/>
                <a:ea typeface="Cambria" panose="02040503050406030204" pitchFamily="18" charset="0"/>
                <a:cs typeface="Times New Roman" panose="02020603050405020304" pitchFamily="18" charset="0"/>
              </a:rPr>
              <a:t> </a:t>
            </a:r>
          </a:p>
        </p:txBody>
      </p:sp>
      <p:sp>
        <p:nvSpPr>
          <p:cNvPr id="33" name="Rectangle 32"/>
          <p:cNvSpPr/>
          <p:nvPr/>
        </p:nvSpPr>
        <p:spPr>
          <a:xfrm>
            <a:off x="3541720" y="9394020"/>
            <a:ext cx="3203569" cy="584775"/>
          </a:xfrm>
          <a:prstGeom prst="rect">
            <a:avLst/>
          </a:prstGeom>
        </p:spPr>
        <p:txBody>
          <a:bodyPr wrap="none">
            <a:spAutoFit/>
          </a:bodyPr>
          <a:lstStyle/>
          <a:p>
            <a:pPr algn="r"/>
            <a:r>
              <a:rPr lang="en-GB" sz="1600" b="1" dirty="0" smtClean="0"/>
              <a:t>Tel: 01638 605544</a:t>
            </a:r>
          </a:p>
          <a:p>
            <a:pPr algn="r"/>
            <a:r>
              <a:rPr lang="en-GB" sz="1600" b="1" dirty="0" smtClean="0"/>
              <a:t>education@burwellmuseum.org.uk</a:t>
            </a:r>
            <a:endParaRPr lang="en-GB" sz="1600" b="1" dirty="0"/>
          </a:p>
        </p:txBody>
      </p:sp>
      <p:sp>
        <p:nvSpPr>
          <p:cNvPr id="35" name="TextBox 34"/>
          <p:cNvSpPr txBox="1"/>
          <p:nvPr/>
        </p:nvSpPr>
        <p:spPr>
          <a:xfrm>
            <a:off x="332656" y="594296"/>
            <a:ext cx="6264696" cy="4185761"/>
          </a:xfrm>
          <a:prstGeom prst="rect">
            <a:avLst/>
          </a:prstGeom>
          <a:noFill/>
        </p:spPr>
        <p:txBody>
          <a:bodyPr wrap="square" rtlCol="0">
            <a:spAutoFit/>
          </a:bodyPr>
          <a:lstStyle/>
          <a:p>
            <a:r>
              <a:rPr lang="en-GB" sz="1400" dirty="0" smtClean="0"/>
              <a:t>Burwell Museum and Windmill is a museum of Fen Edge Village Life, displaying artefacts which tell the history of Burwell from Anglo-Saxon times.  Burwell is 30-45 minutes’ drive from Cambridge and 15 minutes from Newmarket. </a:t>
            </a:r>
          </a:p>
          <a:p>
            <a:endParaRPr lang="en-GB" sz="1400" dirty="0"/>
          </a:p>
          <a:p>
            <a:r>
              <a:rPr lang="en-GB" sz="1400" dirty="0" smtClean="0"/>
              <a:t>The museum is only open to the public on Thursdays and Sundays, so your school group will have exclusive use of the site on any other day. </a:t>
            </a:r>
          </a:p>
          <a:p>
            <a:endParaRPr lang="en-GB" sz="1400" dirty="0"/>
          </a:p>
          <a:p>
            <a:r>
              <a:rPr lang="en-GB" sz="1400" dirty="0" smtClean="0"/>
              <a:t>Our covered cafe is an ideal place to eat your lunch. Do be aware that we only have three toilets, so plan accordingly – it is possible to accommodate a group of 60 but not if they all try to go at the same time! </a:t>
            </a:r>
          </a:p>
          <a:p>
            <a:endParaRPr lang="en-GB" sz="1400" dirty="0"/>
          </a:p>
          <a:p>
            <a:r>
              <a:rPr lang="en-GB" sz="1400" dirty="0"/>
              <a:t>Unfortunately our museum parking is not suitable for coaches (minibuses will fit) but drivers can find space to park in the rest of the village. Please be considerate to our neighbours and avoid staying in Mill Close for long periods of time</a:t>
            </a:r>
            <a:r>
              <a:rPr lang="en-GB" sz="1400" dirty="0" smtClean="0"/>
              <a:t>.</a:t>
            </a:r>
          </a:p>
          <a:p>
            <a:endParaRPr lang="en-GB" sz="1400" dirty="0" smtClean="0"/>
          </a:p>
          <a:p>
            <a:r>
              <a:rPr lang="en-GB" sz="1400" dirty="0" smtClean="0"/>
              <a:t>We are proud to be an Arts Award and </a:t>
            </a:r>
            <a:r>
              <a:rPr lang="en-GB" sz="1400" dirty="0" err="1" smtClean="0"/>
              <a:t>Artsmark</a:t>
            </a:r>
            <a:r>
              <a:rPr lang="en-GB" sz="1400" dirty="0" smtClean="0"/>
              <a:t> supporter: if you would like to discuss working towards the Discover Arts Award or your school’s plans for </a:t>
            </a:r>
            <a:r>
              <a:rPr lang="en-GB" sz="1400" dirty="0" err="1" smtClean="0"/>
              <a:t>Artsmark</a:t>
            </a:r>
            <a:r>
              <a:rPr lang="en-GB" sz="1400" dirty="0" smtClean="0"/>
              <a:t> please let us know. </a:t>
            </a:r>
            <a:endParaRPr lang="en-GB" sz="1400" dirty="0"/>
          </a:p>
          <a:p>
            <a:endParaRPr lang="en-GB" sz="1400" dirty="0"/>
          </a:p>
        </p:txBody>
      </p:sp>
      <p:pic>
        <p:nvPicPr>
          <p:cNvPr id="2" name="Picture 1"/>
          <p:cNvPicPr>
            <a:picLocks noChangeAspect="1"/>
          </p:cNvPicPr>
          <p:nvPr/>
        </p:nvPicPr>
        <p:blipFill>
          <a:blip r:embed="rId5" cstate="print"/>
          <a:stretch>
            <a:fillRect/>
          </a:stretch>
        </p:blipFill>
        <p:spPr>
          <a:xfrm>
            <a:off x="3734675" y="4567827"/>
            <a:ext cx="2817658" cy="3832274"/>
          </a:xfrm>
          <a:prstGeom prst="rect">
            <a:avLst/>
          </a:prstGeom>
        </p:spPr>
      </p:pic>
      <p:pic>
        <p:nvPicPr>
          <p:cNvPr id="10" name="Picture 9" descr="Mo new map 2018.jpg"/>
          <p:cNvPicPr>
            <a:picLocks noChangeAspect="1"/>
          </p:cNvPicPr>
          <p:nvPr/>
        </p:nvPicPr>
        <p:blipFill>
          <a:blip r:embed="rId6" cstate="print"/>
          <a:stretch>
            <a:fillRect/>
          </a:stretch>
        </p:blipFill>
        <p:spPr>
          <a:xfrm>
            <a:off x="0" y="4651457"/>
            <a:ext cx="3667778" cy="371970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8984" y="1420107"/>
            <a:ext cx="4315210" cy="6906620"/>
          </a:xfrm>
          <a:prstGeom prst="rect">
            <a:avLst/>
          </a:prstGeom>
        </p:spPr>
      </p:pic>
      <p:sp>
        <p:nvSpPr>
          <p:cNvPr id="4" name="TextBox 3"/>
          <p:cNvSpPr txBox="1"/>
          <p:nvPr/>
        </p:nvSpPr>
        <p:spPr>
          <a:xfrm>
            <a:off x="1866560" y="731321"/>
            <a:ext cx="4994328" cy="523220"/>
          </a:xfrm>
          <a:prstGeom prst="rect">
            <a:avLst/>
          </a:prstGeom>
          <a:noFill/>
        </p:spPr>
        <p:txBody>
          <a:bodyPr wrap="square" rtlCol="0">
            <a:spAutoFit/>
          </a:bodyPr>
          <a:lstStyle/>
          <a:p>
            <a:pPr algn="ctr"/>
            <a:r>
              <a:rPr lang="en-GB" sz="2800" b="1" dirty="0" smtClean="0">
                <a:solidFill>
                  <a:schemeClr val="tx2"/>
                </a:solidFill>
              </a:rPr>
              <a:t>EYFS/KS1 Programme 2018-19</a:t>
            </a:r>
            <a:endParaRPr lang="en-GB" sz="2800" b="1" dirty="0">
              <a:solidFill>
                <a:schemeClr val="tx2"/>
              </a:solidFill>
            </a:endParaRPr>
          </a:p>
        </p:txBody>
      </p:sp>
      <p:sp>
        <p:nvSpPr>
          <p:cNvPr id="2" name="TextBox 1"/>
          <p:cNvSpPr txBox="1"/>
          <p:nvPr/>
        </p:nvSpPr>
        <p:spPr>
          <a:xfrm>
            <a:off x="226915" y="8161161"/>
            <a:ext cx="6192688" cy="1969770"/>
          </a:xfrm>
          <a:prstGeom prst="rect">
            <a:avLst/>
          </a:prstGeom>
          <a:noFill/>
        </p:spPr>
        <p:txBody>
          <a:bodyPr wrap="square" rtlCol="0">
            <a:spAutoFit/>
          </a:bodyPr>
          <a:lstStyle/>
          <a:p>
            <a:pPr algn="ctr"/>
            <a:endParaRPr lang="en-GB" sz="2000" dirty="0" smtClean="0">
              <a:latin typeface="+mj-lt"/>
            </a:endParaRPr>
          </a:p>
          <a:p>
            <a:pPr algn="ctr"/>
            <a:r>
              <a:rPr lang="en-GB" sz="2000" dirty="0" smtClean="0">
                <a:latin typeface="+mj-lt"/>
              </a:rPr>
              <a:t>Contact</a:t>
            </a:r>
            <a:r>
              <a:rPr lang="en-GB" sz="2000" b="1" dirty="0" smtClean="0">
                <a:latin typeface="+mj-lt"/>
              </a:rPr>
              <a:t> </a:t>
            </a:r>
            <a:r>
              <a:rPr lang="pt-BR" sz="2000" b="1" dirty="0" smtClean="0">
                <a:latin typeface="+mj-lt"/>
              </a:rPr>
              <a:t>Tel</a:t>
            </a:r>
            <a:r>
              <a:rPr lang="pt-BR" sz="2000" b="1" dirty="0">
                <a:latin typeface="+mj-lt"/>
              </a:rPr>
              <a:t>: </a:t>
            </a:r>
            <a:r>
              <a:rPr lang="pt-BR" sz="2000" b="1" dirty="0" smtClean="0">
                <a:latin typeface="+mj-lt"/>
              </a:rPr>
              <a:t>01638 605544</a:t>
            </a:r>
          </a:p>
          <a:p>
            <a:pPr algn="ctr"/>
            <a:r>
              <a:rPr lang="pt-BR" sz="1600" b="1" dirty="0" smtClean="0">
                <a:latin typeface="+mj-lt"/>
              </a:rPr>
              <a:t>E-mail</a:t>
            </a:r>
            <a:r>
              <a:rPr lang="pt-BR" sz="1600" b="1" dirty="0">
                <a:latin typeface="+mj-lt"/>
              </a:rPr>
              <a:t>: </a:t>
            </a:r>
            <a:r>
              <a:rPr lang="pt-BR" sz="1600" dirty="0" smtClean="0">
                <a:latin typeface="+mj-lt"/>
              </a:rPr>
              <a:t>education@burwellmuseum.org.uk</a:t>
            </a:r>
            <a:endParaRPr lang="pt-BR" sz="1600" dirty="0">
              <a:latin typeface="+mj-lt"/>
            </a:endParaRPr>
          </a:p>
          <a:p>
            <a:pPr algn="ctr"/>
            <a:r>
              <a:rPr lang="pt-BR" sz="1600" b="1" dirty="0">
                <a:latin typeface="+mj-lt"/>
              </a:rPr>
              <a:t>Website</a:t>
            </a:r>
            <a:r>
              <a:rPr lang="pt-BR" sz="1600" dirty="0" smtClean="0">
                <a:latin typeface="+mj-lt"/>
              </a:rPr>
              <a:t>:  www.burwellmuseum.org.uk</a:t>
            </a:r>
            <a:endParaRPr lang="en-GB" sz="1600" dirty="0">
              <a:latin typeface="+mj-lt"/>
            </a:endParaRPr>
          </a:p>
          <a:p>
            <a:endParaRPr lang="en-GB" sz="1400" dirty="0" smtClean="0"/>
          </a:p>
          <a:p>
            <a:endParaRPr lang="en-GB" sz="1200" dirty="0" smtClean="0"/>
          </a:p>
          <a:p>
            <a:r>
              <a:rPr lang="en-GB" sz="1200" dirty="0" smtClean="0"/>
              <a:t>Mill Close, Burwell</a:t>
            </a:r>
          </a:p>
          <a:p>
            <a:r>
              <a:rPr lang="en-GB" sz="1200" dirty="0" smtClean="0"/>
              <a:t>Cambridgeshire, CB25 0HL</a:t>
            </a:r>
            <a:endParaRPr lang="en-GB" sz="1200" dirty="0"/>
          </a:p>
        </p:txBody>
      </p:sp>
      <p:sp>
        <p:nvSpPr>
          <p:cNvPr id="3" name="TextBox 2"/>
          <p:cNvSpPr txBox="1"/>
          <p:nvPr/>
        </p:nvSpPr>
        <p:spPr>
          <a:xfrm>
            <a:off x="2657989" y="256551"/>
            <a:ext cx="3248078" cy="584775"/>
          </a:xfrm>
          <a:prstGeom prst="rect">
            <a:avLst/>
          </a:prstGeom>
          <a:noFill/>
        </p:spPr>
        <p:txBody>
          <a:bodyPr wrap="square" rtlCol="0">
            <a:spAutoFit/>
          </a:bodyPr>
          <a:lstStyle/>
          <a:p>
            <a:pPr algn="ctr"/>
            <a:r>
              <a:rPr lang="en-GB" sz="3200" b="1" dirty="0" smtClean="0"/>
              <a:t>Burwell Museum </a:t>
            </a:r>
            <a:endParaRPr lang="en-GB" sz="3200" b="1" dirty="0"/>
          </a:p>
        </p:txBody>
      </p:sp>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6486" y="232122"/>
            <a:ext cx="1822571" cy="1187985"/>
          </a:xfrm>
          <a:prstGeom prst="rect">
            <a:avLst/>
          </a:prstGeom>
        </p:spPr>
      </p:pic>
      <p:pic>
        <p:nvPicPr>
          <p:cNvPr id="18" name="Picture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657989" y="9444704"/>
            <a:ext cx="4103983" cy="742497"/>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05632" y="1131371"/>
            <a:ext cx="1733158" cy="2651186"/>
          </a:xfrm>
          <a:prstGeom prst="rect">
            <a:avLst/>
          </a:prstGeom>
          <a:ln w="19050">
            <a:noFill/>
          </a:ln>
        </p:spPr>
      </p:pic>
      <p:pic>
        <p:nvPicPr>
          <p:cNvPr id="19" name="Picture 1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962013" y="3913980"/>
            <a:ext cx="1799959" cy="2546019"/>
          </a:xfrm>
          <a:prstGeom prst="rect">
            <a:avLst/>
          </a:prstGeom>
        </p:spPr>
      </p:pic>
      <p:pic>
        <p:nvPicPr>
          <p:cNvPr id="20" name="Picture 1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073343" y="6537511"/>
            <a:ext cx="1665447" cy="2355801"/>
          </a:xfrm>
          <a:prstGeom prst="rect">
            <a:avLst/>
          </a:prstGeom>
        </p:spPr>
      </p:pic>
    </p:spTree>
    <p:extLst>
      <p:ext uri="{BB962C8B-B14F-4D97-AF65-F5344CB8AC3E}">
        <p14:creationId xmlns="" xmlns:p14="http://schemas.microsoft.com/office/powerpoint/2010/main" val="2691168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96596">
            <a:off x="52755" y="5867272"/>
            <a:ext cx="6590672" cy="1423727"/>
          </a:xfrm>
          <a:prstGeom prst="rect">
            <a:avLst/>
          </a:prstGeom>
          <a:pattFill prst="pct40">
            <a:fgClr>
              <a:srgbClr val="FFFF99"/>
            </a:fgClr>
            <a:bgClr>
              <a:schemeClr val="bg1"/>
            </a:bgClr>
          </a:pattFill>
          <a:ln>
            <a:gradFill flip="none" rotWithShape="1">
              <a:gsLst>
                <a:gs pos="0">
                  <a:schemeClr val="accent6">
                    <a:lumMod val="67000"/>
                    <a:alpha val="30000"/>
                  </a:schemeClr>
                </a:gs>
                <a:gs pos="48000">
                  <a:schemeClr val="accent6">
                    <a:lumMod val="97000"/>
                    <a:lumOff val="3000"/>
                  </a:schemeClr>
                </a:gs>
                <a:gs pos="100000">
                  <a:schemeClr val="accent6">
                    <a:lumMod val="60000"/>
                    <a:lumOff val="40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76539" y="168953"/>
            <a:ext cx="6586150" cy="7571303"/>
          </a:xfrm>
          <a:prstGeom prst="rect">
            <a:avLst/>
          </a:prstGeom>
          <a:noFill/>
        </p:spPr>
        <p:txBody>
          <a:bodyPr wrap="square" rtlCol="0">
            <a:spAutoFit/>
          </a:bodyPr>
          <a:lstStyle/>
          <a:p>
            <a:pPr algn="ctr"/>
            <a:endParaRPr lang="en-GB" sz="1400" b="1" dirty="0" smtClean="0"/>
          </a:p>
          <a:p>
            <a:pPr algn="ctr"/>
            <a:endParaRPr lang="en-GB" sz="1400" b="1" dirty="0" smtClean="0"/>
          </a:p>
          <a:p>
            <a:pPr algn="ctr"/>
            <a:endParaRPr lang="en-GB" sz="1400" b="1" dirty="0" smtClean="0"/>
          </a:p>
          <a:p>
            <a:pPr algn="ctr"/>
            <a:endParaRPr lang="en-GB" sz="1400" b="1" dirty="0" smtClean="0"/>
          </a:p>
          <a:p>
            <a:pPr algn="ctr"/>
            <a:endParaRPr lang="en-GB" sz="1400" b="1" dirty="0" smtClean="0"/>
          </a:p>
          <a:p>
            <a:pPr algn="ctr"/>
            <a:endParaRPr lang="en-GB" sz="1400" b="1" dirty="0" smtClean="0"/>
          </a:p>
          <a:p>
            <a:r>
              <a:rPr lang="en-GB" sz="2400" b="1" dirty="0" smtClean="0">
                <a:solidFill>
                  <a:schemeClr val="accent5">
                    <a:lumMod val="75000"/>
                  </a:schemeClr>
                </a:solidFill>
              </a:rPr>
              <a:t>Early Years/Reception</a:t>
            </a:r>
            <a:r>
              <a:rPr lang="en-GB" sz="1200" b="1" dirty="0" smtClean="0">
                <a:solidFill>
                  <a:schemeClr val="accent5">
                    <a:lumMod val="75000"/>
                  </a:schemeClr>
                </a:solidFill>
              </a:rPr>
              <a:t/>
            </a:r>
            <a:br>
              <a:rPr lang="en-GB" sz="1200" b="1" dirty="0" smtClean="0">
                <a:solidFill>
                  <a:schemeClr val="accent5">
                    <a:lumMod val="75000"/>
                  </a:schemeClr>
                </a:solidFill>
              </a:rPr>
            </a:br>
            <a:r>
              <a:rPr lang="en-GB" sz="1600" b="1" dirty="0" smtClean="0">
                <a:solidFill>
                  <a:srgbClr val="FF0000"/>
                </a:solidFill>
              </a:rPr>
              <a:t>Meet the Museum (2hrs)</a:t>
            </a:r>
            <a:endParaRPr lang="en-GB" sz="1200" b="1" dirty="0" smtClean="0">
              <a:solidFill>
                <a:schemeClr val="accent5">
                  <a:lumMod val="75000"/>
                </a:schemeClr>
              </a:solidFill>
            </a:endParaRPr>
          </a:p>
          <a:p>
            <a:r>
              <a:rPr lang="en-GB" sz="1400" dirty="0" smtClean="0"/>
              <a:t>Find out more about what a museum is and </a:t>
            </a:r>
          </a:p>
          <a:p>
            <a:r>
              <a:rPr lang="en-GB" sz="1400" dirty="0" smtClean="0"/>
              <a:t>the people who work here. Explore the inside of the </a:t>
            </a:r>
          </a:p>
          <a:p>
            <a:r>
              <a:rPr lang="en-GB" sz="1400" dirty="0" smtClean="0"/>
              <a:t>windmill with our volunteers, take part in an object handling</a:t>
            </a:r>
          </a:p>
          <a:p>
            <a:r>
              <a:rPr lang="en-GB" sz="1400" dirty="0" smtClean="0"/>
              <a:t>session and ask lots of questions! </a:t>
            </a:r>
          </a:p>
          <a:p>
            <a:endParaRPr lang="en-GB" sz="1400" b="1" dirty="0">
              <a:solidFill>
                <a:srgbClr val="000000"/>
              </a:solidFill>
            </a:endParaRPr>
          </a:p>
          <a:p>
            <a:r>
              <a:rPr lang="en-US" sz="1600" b="1" dirty="0">
                <a:solidFill>
                  <a:srgbClr val="FF9900"/>
                </a:solidFill>
              </a:rPr>
              <a:t>Little Red Hen (2hrs)</a:t>
            </a:r>
            <a:endParaRPr lang="en-GB" sz="1600" dirty="0">
              <a:solidFill>
                <a:srgbClr val="FF9900"/>
              </a:solidFill>
            </a:endParaRPr>
          </a:p>
          <a:p>
            <a:r>
              <a:rPr lang="en-US" sz="1400" dirty="0"/>
              <a:t>Meet Little Red Hen and her farmyard friends as they grow, make and </a:t>
            </a:r>
            <a:r>
              <a:rPr lang="en-US" sz="1400" dirty="0" smtClean="0"/>
              <a:t>mill their own flour </a:t>
            </a:r>
            <a:r>
              <a:rPr lang="en-US" sz="1400" dirty="0"/>
              <a:t>from scratch. </a:t>
            </a:r>
            <a:r>
              <a:rPr lang="en-US" sz="1400" dirty="0" smtClean="0"/>
              <a:t>Hear a story, visit the windmill  and see farming tools from the past. Handle wheat and other windmill </a:t>
            </a:r>
            <a:r>
              <a:rPr lang="en-US" sz="1400" dirty="0" err="1" smtClean="0"/>
              <a:t>artefacts</a:t>
            </a:r>
            <a:r>
              <a:rPr lang="en-US" sz="1400" dirty="0" smtClean="0"/>
              <a:t>. </a:t>
            </a:r>
          </a:p>
          <a:p>
            <a:endParaRPr lang="en-GB" sz="1400" dirty="0"/>
          </a:p>
          <a:p>
            <a:r>
              <a:rPr lang="en-US" sz="1600" b="1" dirty="0">
                <a:solidFill>
                  <a:srgbClr val="7030A0"/>
                </a:solidFill>
              </a:rPr>
              <a:t>Mrs Mopple’s Washing Line (2hrs)</a:t>
            </a:r>
            <a:endParaRPr lang="en-GB" sz="1600" dirty="0">
              <a:solidFill>
                <a:srgbClr val="7030A0"/>
              </a:solidFill>
            </a:endParaRPr>
          </a:p>
          <a:p>
            <a:r>
              <a:rPr lang="en-US" sz="1400" dirty="0"/>
              <a:t>Explore </a:t>
            </a:r>
            <a:r>
              <a:rPr lang="en-US" sz="1400" dirty="0" smtClean="0"/>
              <a:t>homes </a:t>
            </a:r>
            <a:r>
              <a:rPr lang="en-US" sz="1400" dirty="0"/>
              <a:t>from the past with a costumed storyteller. </a:t>
            </a:r>
            <a:r>
              <a:rPr lang="en-US" sz="1400" dirty="0" smtClean="0"/>
              <a:t>Dress-up, wash </a:t>
            </a:r>
            <a:r>
              <a:rPr lang="en-US" sz="1400" dirty="0"/>
              <a:t>clothes the old-fashioned way </a:t>
            </a:r>
            <a:r>
              <a:rPr lang="en-US" sz="1400" dirty="0" smtClean="0"/>
              <a:t>and explore the museum with a picture trail. </a:t>
            </a:r>
          </a:p>
          <a:p>
            <a:endParaRPr lang="en-GB" sz="2400" b="1" dirty="0" smtClean="0">
              <a:solidFill>
                <a:schemeClr val="accent5">
                  <a:lumMod val="75000"/>
                </a:schemeClr>
              </a:solidFill>
            </a:endParaRPr>
          </a:p>
          <a:p>
            <a:r>
              <a:rPr lang="en-GB" sz="2400" b="1" dirty="0" smtClean="0">
                <a:solidFill>
                  <a:schemeClr val="accent5">
                    <a:lumMod val="75000"/>
                  </a:schemeClr>
                </a:solidFill>
              </a:rPr>
              <a:t>Year 1</a:t>
            </a:r>
          </a:p>
          <a:p>
            <a:r>
              <a:rPr lang="en-GB" b="1" dirty="0" smtClean="0">
                <a:solidFill>
                  <a:schemeClr val="accent6">
                    <a:lumMod val="75000"/>
                  </a:schemeClr>
                </a:solidFill>
              </a:rPr>
              <a:t>Toys </a:t>
            </a:r>
          </a:p>
          <a:p>
            <a:r>
              <a:rPr lang="en-GB" b="1" dirty="0" smtClean="0">
                <a:solidFill>
                  <a:srgbClr val="0070C0"/>
                </a:solidFill>
              </a:rPr>
              <a:t>What’s in Granny’s attic? (2hrs or full day) </a:t>
            </a:r>
            <a:r>
              <a:rPr lang="en-GB" sz="1200" i="1" dirty="0" smtClean="0">
                <a:solidFill>
                  <a:schemeClr val="accent6">
                    <a:lumMod val="75000"/>
                  </a:schemeClr>
                </a:solidFill>
              </a:rPr>
              <a:t>History/English</a:t>
            </a:r>
          </a:p>
          <a:p>
            <a:r>
              <a:rPr lang="en-US" sz="1400" dirty="0" smtClean="0"/>
              <a:t>Explore </a:t>
            </a:r>
            <a:r>
              <a:rPr lang="en-US" sz="1400" dirty="0"/>
              <a:t>Granny’s dusty boxes full of </a:t>
            </a:r>
            <a:r>
              <a:rPr lang="en-US" sz="1400" dirty="0" smtClean="0"/>
              <a:t>typical toys from the early, mid and late 20</a:t>
            </a:r>
            <a:r>
              <a:rPr lang="en-US" sz="1400" baseline="30000" dirty="0" smtClean="0"/>
              <a:t>th</a:t>
            </a:r>
            <a:r>
              <a:rPr lang="en-US" sz="1400" dirty="0" smtClean="0"/>
              <a:t> century and enjoy object handling, play, photos and dressing-up. Then visit </a:t>
            </a:r>
            <a:r>
              <a:rPr lang="en-US" sz="1400" dirty="0"/>
              <a:t>a 1950s </a:t>
            </a:r>
            <a:r>
              <a:rPr lang="en-US" sz="1400" dirty="0" smtClean="0"/>
              <a:t>school and village shop and </a:t>
            </a:r>
            <a:r>
              <a:rPr lang="en-US" sz="1400" dirty="0"/>
              <a:t>play ‘I-spy’ in a 1930s </a:t>
            </a:r>
            <a:r>
              <a:rPr lang="en-US" sz="1400" dirty="0" smtClean="0"/>
              <a:t>house . In </a:t>
            </a:r>
            <a:r>
              <a:rPr lang="en-US" sz="1400" dirty="0"/>
              <a:t>the afternoon make a mini suitcase of memories and toys to take home</a:t>
            </a:r>
            <a:r>
              <a:rPr lang="en-US" sz="1400" dirty="0" smtClean="0"/>
              <a:t>.</a:t>
            </a:r>
          </a:p>
          <a:p>
            <a:endParaRPr lang="en-US" b="1" dirty="0" smtClean="0">
              <a:solidFill>
                <a:schemeClr val="accent6">
                  <a:lumMod val="75000"/>
                </a:schemeClr>
              </a:solidFill>
            </a:endParaRPr>
          </a:p>
          <a:p>
            <a:r>
              <a:rPr lang="en-US" b="1" dirty="0" smtClean="0">
                <a:solidFill>
                  <a:schemeClr val="accent6">
                    <a:lumMod val="75000"/>
                  </a:schemeClr>
                </a:solidFill>
              </a:rPr>
              <a:t>Everyday Materials : What’s this made of? (2hrs) </a:t>
            </a:r>
            <a:r>
              <a:rPr lang="en-GB" sz="1200" i="1" dirty="0" smtClean="0">
                <a:solidFill>
                  <a:schemeClr val="accent6">
                    <a:lumMod val="75000"/>
                  </a:schemeClr>
                </a:solidFill>
              </a:rPr>
              <a:t>Science/History</a:t>
            </a:r>
            <a:endParaRPr lang="en-US" sz="1200" b="1" dirty="0" smtClean="0">
              <a:solidFill>
                <a:schemeClr val="accent6">
                  <a:lumMod val="75000"/>
                </a:schemeClr>
              </a:solidFill>
            </a:endParaRPr>
          </a:p>
        </p:txBody>
      </p:sp>
      <p:sp>
        <p:nvSpPr>
          <p:cNvPr id="3" name="TextBox 2"/>
          <p:cNvSpPr txBox="1"/>
          <p:nvPr/>
        </p:nvSpPr>
        <p:spPr>
          <a:xfrm>
            <a:off x="188640" y="306264"/>
            <a:ext cx="4608512" cy="1077218"/>
          </a:xfrm>
          <a:prstGeom prst="rect">
            <a:avLst/>
          </a:prstGeom>
          <a:noFill/>
        </p:spPr>
        <p:txBody>
          <a:bodyPr wrap="square" rtlCol="0">
            <a:spAutoFit/>
          </a:bodyPr>
          <a:lstStyle/>
          <a:p>
            <a:r>
              <a:rPr lang="en-GB" sz="2800" b="1" dirty="0" smtClean="0">
                <a:solidFill>
                  <a:srgbClr val="FF9900"/>
                </a:solidFill>
              </a:rPr>
              <a:t>At the Museum</a:t>
            </a:r>
          </a:p>
          <a:p>
            <a:r>
              <a:rPr lang="en-GB" b="1" dirty="0" smtClean="0"/>
              <a:t>Half Day (2hrs)	£2.50 per child </a:t>
            </a:r>
            <a:br>
              <a:rPr lang="en-GB" b="1" dirty="0" smtClean="0"/>
            </a:br>
            <a:r>
              <a:rPr lang="en-GB" b="1" dirty="0" smtClean="0"/>
              <a:t>Full Day               	£3.50 per child</a:t>
            </a:r>
            <a:endParaRPr lang="en-GB" dirty="0"/>
          </a:p>
        </p:txBody>
      </p:sp>
      <p:sp>
        <p:nvSpPr>
          <p:cNvPr id="5" name="Rectangle 2"/>
          <p:cNvSpPr>
            <a:spLocks noChangeArrowheads="1"/>
          </p:cNvSpPr>
          <p:nvPr/>
        </p:nvSpPr>
        <p:spPr bwMode="auto">
          <a:xfrm>
            <a:off x="4181607" y="74196"/>
            <a:ext cx="6858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p:nvPr/>
        </p:nvSpPr>
        <p:spPr>
          <a:xfrm rot="605511">
            <a:off x="3829295" y="338882"/>
            <a:ext cx="2865954" cy="2110663"/>
          </a:xfrm>
          <a:prstGeom prst="rect">
            <a:avLst/>
          </a:prstGeom>
          <a:pattFill prst="lgConfetti">
            <a:fgClr>
              <a:srgbClr val="92D050"/>
            </a:fgClr>
            <a:bgClr>
              <a:schemeClr val="bg1"/>
            </a:bgClr>
          </a:pattFill>
          <a:ln>
            <a:gradFill flip="none" rotWithShape="1">
              <a:gsLst>
                <a:gs pos="0">
                  <a:schemeClr val="accent6">
                    <a:lumMod val="67000"/>
                    <a:alpha val="50000"/>
                  </a:schemeClr>
                </a:gs>
                <a:gs pos="48000">
                  <a:schemeClr val="accent6">
                    <a:lumMod val="97000"/>
                    <a:lumOff val="3000"/>
                  </a:schemeClr>
                </a:gs>
                <a:gs pos="100000">
                  <a:schemeClr val="accent6">
                    <a:lumMod val="60000"/>
                    <a:lumOff val="40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ct 5"/>
          <p:cNvGraphicFramePr>
            <a:graphicFrameLocks noChangeAspect="1"/>
          </p:cNvGraphicFramePr>
          <p:nvPr>
            <p:extLst>
              <p:ext uri="{D42A27DB-BD31-4B8C-83A1-F6EECF244321}">
                <p14:modId xmlns="" xmlns:p14="http://schemas.microsoft.com/office/powerpoint/2010/main" val="3357902541"/>
              </p:ext>
            </p:extLst>
          </p:nvPr>
        </p:nvGraphicFramePr>
        <p:xfrm>
          <a:off x="3989301" y="478607"/>
          <a:ext cx="2543175" cy="1809750"/>
        </p:xfrm>
        <a:graphic>
          <a:graphicData uri="http://schemas.openxmlformats.org/presentationml/2006/ole">
            <p:oleObj spid="_x0000_s1051" name="Bitmap Image" r:id="rId4" imgW="3315163" imgH="2362530" progId="PBrush">
              <p:embed/>
            </p:oleObj>
          </a:graphicData>
        </a:graphic>
      </p:graphicFrame>
      <p:sp>
        <p:nvSpPr>
          <p:cNvPr id="9" name="Rectangle 8"/>
          <p:cNvSpPr/>
          <p:nvPr/>
        </p:nvSpPr>
        <p:spPr>
          <a:xfrm rot="10090705">
            <a:off x="695317" y="8181612"/>
            <a:ext cx="2379736" cy="1677930"/>
          </a:xfrm>
          <a:prstGeom prst="rect">
            <a:avLst/>
          </a:prstGeom>
          <a:pattFill prst="pct40">
            <a:fgClr>
              <a:srgbClr val="C00000"/>
            </a:fgClr>
            <a:bgClr>
              <a:schemeClr val="bg1"/>
            </a:bgClr>
          </a:pattFill>
          <a:ln>
            <a:gradFill flip="none" rotWithShape="1">
              <a:gsLst>
                <a:gs pos="0">
                  <a:schemeClr val="accent6">
                    <a:lumMod val="67000"/>
                    <a:alpha val="50000"/>
                  </a:schemeClr>
                </a:gs>
                <a:gs pos="48000">
                  <a:schemeClr val="accent6">
                    <a:lumMod val="97000"/>
                    <a:lumOff val="3000"/>
                  </a:schemeClr>
                </a:gs>
                <a:gs pos="100000">
                  <a:schemeClr val="accent6">
                    <a:lumMod val="60000"/>
                    <a:lumOff val="40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0728" y="8155136"/>
            <a:ext cx="1833284" cy="1735318"/>
          </a:xfrm>
          <a:prstGeom prst="rect">
            <a:avLst/>
          </a:prstGeom>
          <a:noFill/>
          <a:ln>
            <a:noFill/>
          </a:ln>
        </p:spPr>
      </p:pic>
      <p:sp>
        <p:nvSpPr>
          <p:cNvPr id="13" name="TextBox 12"/>
          <p:cNvSpPr txBox="1"/>
          <p:nvPr/>
        </p:nvSpPr>
        <p:spPr>
          <a:xfrm>
            <a:off x="3300002" y="7935043"/>
            <a:ext cx="3384376" cy="1815882"/>
          </a:xfrm>
          <a:prstGeom prst="rect">
            <a:avLst/>
          </a:prstGeom>
          <a:noFill/>
        </p:spPr>
        <p:txBody>
          <a:bodyPr wrap="square" rtlCol="0">
            <a:spAutoFit/>
          </a:bodyPr>
          <a:lstStyle/>
          <a:p>
            <a:r>
              <a:rPr lang="en-GB" sz="1400" dirty="0" smtClean="0"/>
              <a:t>Find out about the inventors and farmers of the past and how they chose their materials by exploring the windmill and our collections. Group objects according to what they are made out of, explain why different tools are made of particular materials and design your own marvellous milling machine. </a:t>
            </a:r>
            <a:endParaRPr lang="en-GB" sz="1400" dirty="0"/>
          </a:p>
        </p:txBody>
      </p:sp>
    </p:spTree>
    <p:extLst>
      <p:ext uri="{BB962C8B-B14F-4D97-AF65-F5344CB8AC3E}">
        <p14:creationId xmlns="" xmlns:p14="http://schemas.microsoft.com/office/powerpoint/2010/main" val="4258039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21088" y="-64532"/>
            <a:ext cx="2636912" cy="1864179"/>
          </a:xfrm>
          <a:prstGeom prst="rect">
            <a:avLst/>
          </a:prstGeom>
        </p:spPr>
      </p:pic>
      <p:sp>
        <p:nvSpPr>
          <p:cNvPr id="29" name="Rectangle 28"/>
          <p:cNvSpPr/>
          <p:nvPr/>
        </p:nvSpPr>
        <p:spPr>
          <a:xfrm>
            <a:off x="35158" y="7651080"/>
            <a:ext cx="6717768" cy="2441611"/>
          </a:xfrm>
          <a:prstGeom prst="rect">
            <a:avLst/>
          </a:prstGeom>
          <a:pattFill prst="pct75">
            <a:fgClr>
              <a:schemeClr val="accent1">
                <a:lumMod val="20000"/>
                <a:lumOff val="80000"/>
              </a:schemeClr>
            </a:fgClr>
            <a:bgClr>
              <a:schemeClr val="bg1"/>
            </a:bgClr>
          </a:pattFill>
          <a:ln>
            <a:gradFill flip="none" rotWithShape="1">
              <a:gsLst>
                <a:gs pos="0">
                  <a:schemeClr val="accent6">
                    <a:lumMod val="67000"/>
                    <a:alpha val="30000"/>
                  </a:schemeClr>
                </a:gs>
                <a:gs pos="48000">
                  <a:schemeClr val="accent6">
                    <a:lumMod val="97000"/>
                    <a:lumOff val="3000"/>
                  </a:schemeClr>
                </a:gs>
                <a:gs pos="100000">
                  <a:schemeClr val="accent6">
                    <a:lumMod val="60000"/>
                    <a:lumOff val="40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436161">
            <a:off x="3755183" y="1609224"/>
            <a:ext cx="2869852" cy="2203754"/>
          </a:xfrm>
          <a:prstGeom prst="rect">
            <a:avLst/>
          </a:prstGeom>
          <a:pattFill prst="lgConfetti">
            <a:fgClr>
              <a:srgbClr val="92D050"/>
            </a:fgClr>
            <a:bgClr>
              <a:schemeClr val="bg1"/>
            </a:bgClr>
          </a:pattFill>
          <a:ln>
            <a:gradFill flip="none" rotWithShape="1">
              <a:gsLst>
                <a:gs pos="0">
                  <a:schemeClr val="accent6">
                    <a:lumMod val="67000"/>
                    <a:alpha val="50000"/>
                  </a:schemeClr>
                </a:gs>
                <a:gs pos="48000">
                  <a:schemeClr val="accent6">
                    <a:lumMod val="97000"/>
                    <a:lumOff val="3000"/>
                  </a:schemeClr>
                </a:gs>
                <a:gs pos="100000">
                  <a:schemeClr val="accent6">
                    <a:lumMod val="60000"/>
                    <a:lumOff val="40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98291" y="1134004"/>
            <a:ext cx="3536252" cy="1771767"/>
          </a:xfrm>
          <a:prstGeom prst="rect">
            <a:avLst/>
          </a:prstGeom>
        </p:spPr>
        <p:txBody>
          <a:bodyPr wrap="square">
            <a:spAutoFit/>
          </a:bodyPr>
          <a:lstStyle/>
          <a:p>
            <a:pPr>
              <a:lnSpc>
                <a:spcPct val="120000"/>
              </a:lnSpc>
              <a:spcAft>
                <a:spcPts val="1000"/>
              </a:spcAft>
            </a:pPr>
            <a:r>
              <a:rPr lang="en-US" sz="1400" dirty="0">
                <a:solidFill>
                  <a:srgbClr val="000000"/>
                </a:solidFill>
                <a:latin typeface="Calibri" panose="020F0502020204030204" pitchFamily="34" charset="0"/>
                <a:ea typeface="Cambria" panose="02040503050406030204" pitchFamily="18" charset="0"/>
                <a:cs typeface="Times New Roman" panose="02020603050405020304" pitchFamily="18" charset="0"/>
              </a:rPr>
              <a:t>H</a:t>
            </a:r>
            <a:r>
              <a:rPr lang="en-US" sz="1400" dirty="0" smtClean="0">
                <a:solidFill>
                  <a:srgbClr val="000000"/>
                </a:solidFill>
                <a:latin typeface="Calibri" panose="020F0502020204030204" pitchFamily="34" charset="0"/>
                <a:ea typeface="Cambria" panose="02040503050406030204" pitchFamily="18" charset="0"/>
                <a:cs typeface="Times New Roman" panose="02020603050405020304" pitchFamily="18" charset="0"/>
              </a:rPr>
              <a:t>ands-on experience of </a:t>
            </a:r>
            <a:r>
              <a:rPr lang="en-US" sz="1400" dirty="0">
                <a:solidFill>
                  <a:srgbClr val="000000"/>
                </a:solidFill>
                <a:latin typeface="Calibri" panose="020F0502020204030204" pitchFamily="34" charset="0"/>
                <a:ea typeface="Cambria" panose="02040503050406030204" pitchFamily="18" charset="0"/>
                <a:cs typeface="Times New Roman" panose="02020603050405020304" pitchFamily="18" charset="0"/>
              </a:rPr>
              <a:t>fenland </a:t>
            </a:r>
            <a:r>
              <a:rPr lang="en-US" sz="1400" dirty="0" smtClean="0">
                <a:solidFill>
                  <a:srgbClr val="000000"/>
                </a:solidFill>
                <a:latin typeface="Calibri" panose="020F0502020204030204" pitchFamily="34" charset="0"/>
                <a:ea typeface="Cambria" panose="02040503050406030204" pitchFamily="18" charset="0"/>
                <a:cs typeface="Times New Roman" panose="02020603050405020304" pitchFamily="18" charset="0"/>
              </a:rPr>
              <a:t>farming </a:t>
            </a:r>
            <a:r>
              <a:rPr lang="en-US" sz="1400" dirty="0">
                <a:solidFill>
                  <a:srgbClr val="000000"/>
                </a:solidFill>
                <a:latin typeface="Calibri" panose="020F0502020204030204" pitchFamily="34" charset="0"/>
                <a:ea typeface="Cambria" panose="02040503050406030204" pitchFamily="18" charset="0"/>
                <a:cs typeface="Times New Roman" panose="02020603050405020304" pitchFamily="18" charset="0"/>
              </a:rPr>
              <a:t>and </a:t>
            </a:r>
            <a:r>
              <a:rPr lang="en-US" sz="1400" dirty="0" smtClean="0">
                <a:solidFill>
                  <a:srgbClr val="000000"/>
                </a:solidFill>
                <a:latin typeface="Calibri" panose="020F0502020204030204" pitchFamily="34" charset="0"/>
                <a:ea typeface="Cambria" panose="02040503050406030204" pitchFamily="18" charset="0"/>
                <a:cs typeface="Times New Roman" panose="02020603050405020304" pitchFamily="18" charset="0"/>
              </a:rPr>
              <a:t>food production. Dress up </a:t>
            </a:r>
            <a:r>
              <a:rPr lang="en-US" sz="1400" dirty="0">
                <a:solidFill>
                  <a:srgbClr val="000000"/>
                </a:solidFill>
                <a:latin typeface="Calibri" panose="020F0502020204030204" pitchFamily="34" charset="0"/>
                <a:ea typeface="Cambria" panose="02040503050406030204" pitchFamily="18" charset="0"/>
                <a:cs typeface="Times New Roman" panose="02020603050405020304" pitchFamily="18" charset="0"/>
              </a:rPr>
              <a:t>and role </a:t>
            </a:r>
            <a:r>
              <a:rPr lang="en-US" sz="1400" dirty="0" smtClean="0">
                <a:solidFill>
                  <a:srgbClr val="000000"/>
                </a:solidFill>
                <a:latin typeface="Calibri" panose="020F0502020204030204" pitchFamily="34" charset="0"/>
                <a:ea typeface="Cambria" panose="02040503050406030204" pitchFamily="18" charset="0"/>
                <a:cs typeface="Times New Roman" panose="02020603050405020304" pitchFamily="18" charset="0"/>
              </a:rPr>
              <a:t>play village characters from 1900, handle </a:t>
            </a:r>
            <a:r>
              <a:rPr lang="en-US" sz="1400" dirty="0">
                <a:solidFill>
                  <a:srgbClr val="000000"/>
                </a:solidFill>
                <a:latin typeface="Calibri" panose="020F0502020204030204" pitchFamily="34" charset="0"/>
                <a:ea typeface="Cambria" panose="02040503050406030204" pitchFamily="18" charset="0"/>
                <a:cs typeface="Times New Roman" panose="02020603050405020304" pitchFamily="18" charset="0"/>
              </a:rPr>
              <a:t>real </a:t>
            </a:r>
            <a:r>
              <a:rPr lang="en-US" sz="1400" dirty="0" smtClean="0">
                <a:solidFill>
                  <a:srgbClr val="000000"/>
                </a:solidFill>
                <a:latin typeface="Calibri" panose="020F0502020204030204" pitchFamily="34" charset="0"/>
                <a:ea typeface="Cambria" panose="02040503050406030204" pitchFamily="18" charset="0"/>
                <a:cs typeface="Times New Roman" panose="02020603050405020304" pitchFamily="18" charset="0"/>
              </a:rPr>
              <a:t>objects and find out how flour is made. </a:t>
            </a:r>
          </a:p>
          <a:p>
            <a:pPr>
              <a:lnSpc>
                <a:spcPct val="120000"/>
              </a:lnSpc>
              <a:spcAft>
                <a:spcPts val="1000"/>
              </a:spcAft>
            </a:pPr>
            <a:r>
              <a:rPr lang="en-US" sz="1400" dirty="0" smtClean="0">
                <a:solidFill>
                  <a:srgbClr val="000000"/>
                </a:solidFill>
                <a:latin typeface="Calibri" panose="020F0502020204030204" pitchFamily="34" charset="0"/>
                <a:ea typeface="Cambria" panose="02040503050406030204" pitchFamily="18" charset="0"/>
                <a:cs typeface="Times New Roman" panose="02020603050405020304" pitchFamily="18" charset="0"/>
              </a:rPr>
              <a:t>A full </a:t>
            </a:r>
            <a:r>
              <a:rPr lang="en-US" sz="1400" dirty="0">
                <a:solidFill>
                  <a:srgbClr val="000000"/>
                </a:solidFill>
                <a:latin typeface="Calibri" panose="020F0502020204030204" pitchFamily="34" charset="0"/>
                <a:ea typeface="Cambria" panose="02040503050406030204" pitchFamily="18" charset="0"/>
                <a:cs typeface="Times New Roman" panose="02020603050405020304" pitchFamily="18" charset="0"/>
              </a:rPr>
              <a:t>day ends with fenland folk </a:t>
            </a:r>
            <a:r>
              <a:rPr lang="en-US" sz="1400" dirty="0" smtClean="0">
                <a:solidFill>
                  <a:srgbClr val="000000"/>
                </a:solidFill>
                <a:latin typeface="Calibri" panose="020F0502020204030204" pitchFamily="34" charset="0"/>
                <a:ea typeface="Cambria" panose="02040503050406030204" pitchFamily="18" charset="0"/>
                <a:cs typeface="Times New Roman" panose="02020603050405020304" pitchFamily="18" charset="0"/>
              </a:rPr>
              <a:t>stories, songs and dancing inspired by the farming year</a:t>
            </a:r>
            <a:r>
              <a:rPr lang="en-US" sz="1400" smtClean="0">
                <a:solidFill>
                  <a:srgbClr val="000000"/>
                </a:solidFill>
                <a:latin typeface="Calibri" panose="020F0502020204030204" pitchFamily="34" charset="0"/>
                <a:ea typeface="Cambria" panose="02040503050406030204" pitchFamily="18" charset="0"/>
                <a:cs typeface="Times New Roman" panose="02020603050405020304" pitchFamily="18" charset="0"/>
              </a:rPr>
              <a:t>. </a:t>
            </a:r>
            <a:endParaRPr lang="en-GB" sz="1400" dirty="0">
              <a:solidFill>
                <a:srgbClr val="4D4436"/>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188640" y="132631"/>
            <a:ext cx="961545" cy="461665"/>
          </a:xfrm>
          <a:prstGeom prst="rect">
            <a:avLst/>
          </a:prstGeom>
        </p:spPr>
        <p:txBody>
          <a:bodyPr wrap="none">
            <a:spAutoFit/>
          </a:bodyPr>
          <a:lstStyle/>
          <a:p>
            <a:pPr algn="ctr"/>
            <a:r>
              <a:rPr lang="en-GB" sz="2400" b="1" dirty="0" smtClean="0">
                <a:solidFill>
                  <a:schemeClr val="accent5">
                    <a:lumMod val="75000"/>
                  </a:schemeClr>
                </a:solidFill>
              </a:rPr>
              <a:t>Year 2</a:t>
            </a:r>
            <a:endParaRPr lang="en-GB" sz="2400" b="1" dirty="0">
              <a:solidFill>
                <a:schemeClr val="accent5">
                  <a:lumMod val="75000"/>
                </a:schemeClr>
              </a:solidFill>
            </a:endParaRPr>
          </a:p>
        </p:txBody>
      </p:sp>
      <p:sp>
        <p:nvSpPr>
          <p:cNvPr id="6" name="Rectangle 5"/>
          <p:cNvSpPr/>
          <p:nvPr/>
        </p:nvSpPr>
        <p:spPr>
          <a:xfrm>
            <a:off x="185931" y="608220"/>
            <a:ext cx="3548612" cy="553998"/>
          </a:xfrm>
          <a:prstGeom prst="rect">
            <a:avLst/>
          </a:prstGeom>
        </p:spPr>
        <p:txBody>
          <a:bodyPr wrap="square">
            <a:spAutoFit/>
          </a:bodyPr>
          <a:lstStyle/>
          <a:p>
            <a:r>
              <a:rPr lang="en-GB" b="1" dirty="0" smtClean="0">
                <a:solidFill>
                  <a:srgbClr val="E806AD"/>
                </a:solidFill>
              </a:rPr>
              <a:t>Farming and Food (2hrs or full day)</a:t>
            </a:r>
          </a:p>
          <a:p>
            <a:r>
              <a:rPr lang="en-GB" sz="1200" i="1" dirty="0" smtClean="0">
                <a:solidFill>
                  <a:schemeClr val="accent6">
                    <a:lumMod val="75000"/>
                  </a:schemeClr>
                </a:solidFill>
              </a:rPr>
              <a:t>History/Science/English/Drama/Music</a:t>
            </a:r>
            <a:endParaRPr lang="en-GB" sz="1200" i="1" dirty="0">
              <a:solidFill>
                <a:schemeClr val="accent6">
                  <a:lumMod val="75000"/>
                </a:schemeClr>
              </a:solidFill>
            </a:endParaRPr>
          </a:p>
        </p:txBody>
      </p:sp>
      <p:sp>
        <p:nvSpPr>
          <p:cNvPr id="11" name="Rectangle 10"/>
          <p:cNvSpPr/>
          <p:nvPr/>
        </p:nvSpPr>
        <p:spPr>
          <a:xfrm>
            <a:off x="3408032" y="4842768"/>
            <a:ext cx="3449968" cy="333617"/>
          </a:xfrm>
          <a:prstGeom prst="rect">
            <a:avLst/>
          </a:prstGeom>
        </p:spPr>
        <p:txBody>
          <a:bodyPr wrap="square">
            <a:spAutoFit/>
          </a:bodyPr>
          <a:lstStyle/>
          <a:p>
            <a:pPr algn="r">
              <a:lnSpc>
                <a:spcPct val="120000"/>
              </a:lnSpc>
              <a:spcAft>
                <a:spcPts val="1000"/>
              </a:spcAft>
            </a:pPr>
            <a:r>
              <a:rPr lang="en-GB" sz="1400" dirty="0" smtClean="0">
                <a:latin typeface="+mj-lt"/>
                <a:ea typeface="Cambria" panose="02040503050406030204" pitchFamily="18" charset="0"/>
                <a:cs typeface="Times New Roman" panose="02020603050405020304" pitchFamily="18" charset="0"/>
              </a:rPr>
              <a:t>.</a:t>
            </a:r>
            <a:endParaRPr lang="en-GB" sz="1400" dirty="0">
              <a:effectLst/>
              <a:latin typeface="+mj-lt"/>
              <a:ea typeface="Cambria" panose="02040503050406030204" pitchFamily="18" charset="0"/>
              <a:cs typeface="Times New Roman" panose="02020603050405020304" pitchFamily="18" charset="0"/>
            </a:endParaRPr>
          </a:p>
        </p:txBody>
      </p:sp>
      <p:sp>
        <p:nvSpPr>
          <p:cNvPr id="13" name="Rectangle 12"/>
          <p:cNvSpPr/>
          <p:nvPr/>
        </p:nvSpPr>
        <p:spPr>
          <a:xfrm>
            <a:off x="3212976" y="4474588"/>
            <a:ext cx="3518982" cy="553998"/>
          </a:xfrm>
          <a:prstGeom prst="rect">
            <a:avLst/>
          </a:prstGeom>
        </p:spPr>
        <p:txBody>
          <a:bodyPr wrap="square">
            <a:spAutoFit/>
          </a:bodyPr>
          <a:lstStyle/>
          <a:p>
            <a:r>
              <a:rPr lang="en-GB" b="1" dirty="0" smtClean="0">
                <a:solidFill>
                  <a:srgbClr val="E806AD"/>
                </a:solidFill>
              </a:rPr>
              <a:t>A Mill for All Seasons (2hrs) </a:t>
            </a:r>
            <a:r>
              <a:rPr lang="en-GB" sz="1200" i="1" dirty="0" smtClean="0">
                <a:solidFill>
                  <a:schemeClr val="accent6">
                    <a:lumMod val="75000"/>
                  </a:schemeClr>
                </a:solidFill>
              </a:rPr>
              <a:t>History/Science</a:t>
            </a:r>
            <a:endParaRPr lang="en-GB" sz="1200" i="1" dirty="0">
              <a:solidFill>
                <a:schemeClr val="accent6">
                  <a:lumMod val="75000"/>
                </a:schemeClr>
              </a:solidFill>
            </a:endParaRPr>
          </a:p>
        </p:txBody>
      </p:sp>
      <p:sp>
        <p:nvSpPr>
          <p:cNvPr id="18" name="Rectangle 17"/>
          <p:cNvSpPr/>
          <p:nvPr/>
        </p:nvSpPr>
        <p:spPr>
          <a:xfrm>
            <a:off x="0" y="8011120"/>
            <a:ext cx="6703544" cy="2031325"/>
          </a:xfrm>
          <a:prstGeom prst="rect">
            <a:avLst/>
          </a:prstGeom>
        </p:spPr>
        <p:txBody>
          <a:bodyPr wrap="square">
            <a:spAutoFit/>
          </a:bodyPr>
          <a:lstStyle/>
          <a:p>
            <a:pPr>
              <a:spcAft>
                <a:spcPts val="0"/>
              </a:spcAft>
            </a:pPr>
            <a:r>
              <a:rPr lang="en-GB" sz="1400" dirty="0" smtClean="0">
                <a:solidFill>
                  <a:srgbClr val="000000"/>
                </a:solidFill>
                <a:ea typeface="Times New Roman" panose="02020603050405020304" pitchFamily="18" charset="0"/>
                <a:cs typeface="Times New Roman" panose="02020603050405020304" pitchFamily="18" charset="0"/>
              </a:rPr>
              <a:t>Our loans boxes contain a selection of original and reproduction objects, display materials and activity ideas. The cost is </a:t>
            </a:r>
            <a:r>
              <a:rPr lang="en-GB" sz="1400" b="1" dirty="0" smtClean="0">
                <a:solidFill>
                  <a:srgbClr val="000000"/>
                </a:solidFill>
                <a:ea typeface="Times New Roman" panose="02020603050405020304" pitchFamily="18" charset="0"/>
                <a:cs typeface="Times New Roman" panose="02020603050405020304" pitchFamily="18" charset="0"/>
              </a:rPr>
              <a:t>£5 per week</a:t>
            </a:r>
            <a:r>
              <a:rPr lang="en-GB" sz="1400" dirty="0" smtClean="0">
                <a:solidFill>
                  <a:srgbClr val="000000"/>
                </a:solidFill>
                <a:ea typeface="Times New Roman" panose="02020603050405020304" pitchFamily="18" charset="0"/>
                <a:cs typeface="Times New Roman" panose="02020603050405020304" pitchFamily="18" charset="0"/>
              </a:rPr>
              <a:t> or </a:t>
            </a:r>
            <a:r>
              <a:rPr lang="en-GB" sz="1400" b="1" dirty="0" smtClean="0">
                <a:solidFill>
                  <a:srgbClr val="000000"/>
                </a:solidFill>
                <a:ea typeface="Times New Roman" panose="02020603050405020304" pitchFamily="18" charset="0"/>
                <a:cs typeface="Times New Roman" panose="02020603050405020304" pitchFamily="18" charset="0"/>
              </a:rPr>
              <a:t>£15 for one month</a:t>
            </a:r>
            <a:r>
              <a:rPr lang="en-GB" sz="1400" dirty="0" smtClean="0">
                <a:solidFill>
                  <a:srgbClr val="000000"/>
                </a:solidFill>
                <a:ea typeface="Times New Roman" panose="02020603050405020304" pitchFamily="18" charset="0"/>
                <a:cs typeface="Times New Roman" panose="02020603050405020304" pitchFamily="18" charset="0"/>
              </a:rPr>
              <a:t>.  </a:t>
            </a:r>
            <a:endParaRPr lang="en-GB" sz="1400" dirty="0" smtClean="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smtClean="0">
                <a:solidFill>
                  <a:srgbClr val="000000"/>
                </a:solidFill>
                <a:ea typeface="Times New Roman" panose="02020603050405020304" pitchFamily="18" charset="0"/>
                <a:cs typeface="Times New Roman" panose="02020603050405020304" pitchFamily="18" charset="0"/>
              </a:rPr>
              <a:t>Toys </a:t>
            </a:r>
            <a:endParaRPr lang="en-GB" sz="1400" dirty="0" smtClean="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400" dirty="0" smtClean="0">
                <a:solidFill>
                  <a:srgbClr val="000000"/>
                </a:solidFill>
                <a:ea typeface="Times New Roman" panose="02020603050405020304" pitchFamily="18" charset="0"/>
                <a:cs typeface="Times New Roman" panose="02020603050405020304" pitchFamily="18" charset="0"/>
              </a:rPr>
              <a:t>Burwell Life (Victorian)</a:t>
            </a:r>
          </a:p>
          <a:p>
            <a:pPr marL="342900" lvl="0" indent="-342900">
              <a:spcAft>
                <a:spcPts val="0"/>
              </a:spcAft>
              <a:buFont typeface="Symbol" panose="05050102010706020507" pitchFamily="18" charset="2"/>
              <a:buChar char=""/>
            </a:pPr>
            <a:endParaRPr lang="en-GB" sz="1400" dirty="0" smtClean="0">
              <a:solidFill>
                <a:srgbClr val="000000"/>
              </a:solidFill>
              <a:ea typeface="Times New Roman" panose="02020603050405020304" pitchFamily="18" charset="0"/>
              <a:cs typeface="Times New Roman" panose="02020603050405020304" pitchFamily="18" charset="0"/>
            </a:endParaRPr>
          </a:p>
          <a:p>
            <a:pPr marL="342900" lvl="0" indent="-342900">
              <a:spcAft>
                <a:spcPts val="0"/>
              </a:spcAft>
            </a:pPr>
            <a:r>
              <a:rPr lang="en-GB" sz="1400" dirty="0" smtClean="0">
                <a:solidFill>
                  <a:srgbClr val="000000"/>
                </a:solidFill>
                <a:ea typeface="Times New Roman" panose="02020603050405020304" pitchFamily="18" charset="0"/>
                <a:cs typeface="Times New Roman" panose="02020603050405020304" pitchFamily="18" charset="0"/>
              </a:rPr>
              <a:t>We also offer outreach sessions, which can be based on any of the museum sessions or</a:t>
            </a:r>
          </a:p>
          <a:p>
            <a:pPr marL="342900" lvl="0" indent="-342900">
              <a:spcAft>
                <a:spcPts val="0"/>
              </a:spcAft>
            </a:pPr>
            <a:r>
              <a:rPr lang="en-GB" sz="1400" dirty="0" smtClean="0">
                <a:solidFill>
                  <a:srgbClr val="000000"/>
                </a:solidFill>
                <a:ea typeface="Times New Roman" panose="02020603050405020304" pitchFamily="18" charset="0"/>
                <a:cs typeface="Times New Roman" panose="02020603050405020304" pitchFamily="18" charset="0"/>
              </a:rPr>
              <a:t>tailored to meet your needs, for </a:t>
            </a:r>
            <a:r>
              <a:rPr lang="en-GB" sz="1400" b="1" dirty="0" smtClean="0">
                <a:solidFill>
                  <a:srgbClr val="000000"/>
                </a:solidFill>
                <a:ea typeface="Times New Roman" panose="02020603050405020304" pitchFamily="18" charset="0"/>
                <a:cs typeface="Times New Roman" panose="02020603050405020304" pitchFamily="18" charset="0"/>
              </a:rPr>
              <a:t>£30 per hour of teaching time or £120 for a day </a:t>
            </a:r>
          </a:p>
          <a:p>
            <a:pPr marL="342900" lvl="0" indent="-342900">
              <a:spcAft>
                <a:spcPts val="0"/>
              </a:spcAft>
            </a:pPr>
            <a:r>
              <a:rPr lang="en-GB" sz="1400" b="1" dirty="0" smtClean="0">
                <a:solidFill>
                  <a:srgbClr val="000000"/>
                </a:solidFill>
                <a:ea typeface="Times New Roman" panose="02020603050405020304" pitchFamily="18" charset="0"/>
                <a:cs typeface="Times New Roman" panose="02020603050405020304" pitchFamily="18" charset="0"/>
              </a:rPr>
              <a:t>(max.6hours including breaks). </a:t>
            </a:r>
            <a:r>
              <a:rPr lang="en-GB" sz="1400" dirty="0" smtClean="0"/>
              <a:t>To book or discuss an outreach session, please contact </a:t>
            </a:r>
          </a:p>
          <a:p>
            <a:pPr marL="342900" lvl="0" indent="-342900">
              <a:spcAft>
                <a:spcPts val="0"/>
              </a:spcAft>
            </a:pPr>
            <a:r>
              <a:rPr lang="en-GB" sz="1400" dirty="0" smtClean="0"/>
              <a:t>Alison Giles, our Education Officer, at education@burwellmuseum.org.uk</a:t>
            </a:r>
            <a:endParaRPr lang="en-GB" sz="1400" dirty="0" smtClean="0">
              <a:solidFill>
                <a:srgbClr val="000000"/>
              </a:solidFill>
              <a:ea typeface="Times New Roman" panose="02020603050405020304" pitchFamily="18" charset="0"/>
              <a:cs typeface="Times New Roman" panose="02020603050405020304" pitchFamily="18" charset="0"/>
            </a:endParaRPr>
          </a:p>
        </p:txBody>
      </p:sp>
      <p:sp>
        <p:nvSpPr>
          <p:cNvPr id="19" name="Rectangle 18"/>
          <p:cNvSpPr/>
          <p:nvPr/>
        </p:nvSpPr>
        <p:spPr>
          <a:xfrm>
            <a:off x="0" y="7651080"/>
            <a:ext cx="3429000" cy="553998"/>
          </a:xfrm>
          <a:prstGeom prst="rect">
            <a:avLst/>
          </a:prstGeom>
        </p:spPr>
        <p:txBody>
          <a:bodyPr>
            <a:spAutoFit/>
          </a:bodyPr>
          <a:lstStyle/>
          <a:p>
            <a:r>
              <a:rPr lang="en-GB" b="1" dirty="0" smtClean="0">
                <a:solidFill>
                  <a:schemeClr val="accent6">
                    <a:lumMod val="75000"/>
                  </a:schemeClr>
                </a:solidFill>
              </a:rPr>
              <a:t>Can’t get to the museum? </a:t>
            </a:r>
          </a:p>
          <a:p>
            <a:endParaRPr lang="en-GB" sz="1200" i="1" dirty="0">
              <a:solidFill>
                <a:schemeClr val="accent6">
                  <a:lumMod val="75000"/>
                </a:schemeClr>
              </a:solidFill>
            </a:endParaRPr>
          </a:p>
        </p:txBody>
      </p:sp>
      <p:pic>
        <p:nvPicPr>
          <p:cNvPr id="28" name="Picture 27"/>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2852" y="1672923"/>
            <a:ext cx="2595842" cy="2083058"/>
          </a:xfrm>
          <a:prstGeom prst="rect">
            <a:avLst/>
          </a:prstGeom>
          <a:noFill/>
          <a:ln>
            <a:noFill/>
          </a:ln>
        </p:spPr>
      </p:pic>
      <p:sp>
        <p:nvSpPr>
          <p:cNvPr id="23" name="TextBox 22"/>
          <p:cNvSpPr txBox="1"/>
          <p:nvPr/>
        </p:nvSpPr>
        <p:spPr>
          <a:xfrm>
            <a:off x="3212976" y="4914776"/>
            <a:ext cx="3456384" cy="1384995"/>
          </a:xfrm>
          <a:prstGeom prst="rect">
            <a:avLst/>
          </a:prstGeom>
          <a:noFill/>
        </p:spPr>
        <p:txBody>
          <a:bodyPr wrap="square" rtlCol="0">
            <a:spAutoFit/>
          </a:bodyPr>
          <a:lstStyle/>
          <a:p>
            <a:r>
              <a:rPr lang="en-GB" sz="1400" dirty="0" smtClean="0"/>
              <a:t>How does a windmill work? Explore the forces needed to turn the sails, grind flour and move heavy objects around. Handle objects to find out how flour is made, design your own windmill and make flour using a hand quern. </a:t>
            </a:r>
          </a:p>
        </p:txBody>
      </p:sp>
      <p:pic>
        <p:nvPicPr>
          <p:cNvPr id="24" name="Picture 23"/>
          <p:cNvPicPr>
            <a:picLocks noChangeAspect="1"/>
          </p:cNvPicPr>
          <p:nvPr/>
        </p:nvPicPr>
        <p:blipFill>
          <a:blip r:embed="rId5" cstate="print"/>
          <a:stretch>
            <a:fillRect/>
          </a:stretch>
        </p:blipFill>
        <p:spPr>
          <a:xfrm>
            <a:off x="332656" y="3690640"/>
            <a:ext cx="2448272" cy="3750548"/>
          </a:xfrm>
          <a:prstGeom prst="rect">
            <a:avLst/>
          </a:prstGeom>
        </p:spPr>
      </p:pic>
    </p:spTree>
    <p:extLst>
      <p:ext uri="{BB962C8B-B14F-4D97-AF65-F5344CB8AC3E}">
        <p14:creationId xmlns="" xmlns:p14="http://schemas.microsoft.com/office/powerpoint/2010/main" val="3709991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1745</TotalTime>
  <Words>514</Words>
  <Application>Microsoft Office PowerPoint</Application>
  <PresentationFormat>Custom</PresentationFormat>
  <Paragraphs>72</Paragraphs>
  <Slides>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Office Theme</vt:lpstr>
      <vt:lpstr>Bitmap Image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Tamsin</dc:creator>
  <cp:lastModifiedBy>Alison</cp:lastModifiedBy>
  <cp:revision>106</cp:revision>
  <cp:lastPrinted>2017-05-27T11:00:57Z</cp:lastPrinted>
  <dcterms:created xsi:type="dcterms:W3CDTF">2011-09-08T08:11:38Z</dcterms:created>
  <dcterms:modified xsi:type="dcterms:W3CDTF">2018-08-30T09:11:15Z</dcterms:modified>
</cp:coreProperties>
</file>